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75ECFA-A464-4D99-BDBA-A9813101620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071504FB-237B-4A75-B832-0610CE355E5A}">
      <dgm:prSet/>
      <dgm:spPr/>
      <dgm:t>
        <a:bodyPr/>
        <a:lstStyle/>
        <a:p>
          <a:r>
            <a:rPr lang="zh-TW" altLang="en-US" dirty="0" smtClean="0"/>
            <a:t>據蒲朗克光電子學說，光可視為一群粒子</a:t>
          </a:r>
          <a:r>
            <a:rPr lang="en-US" altLang="zh-TW" dirty="0" smtClean="0"/>
            <a:t>(</a:t>
          </a:r>
          <a:r>
            <a:rPr lang="zh-TW" altLang="en-US" dirty="0" smtClean="0"/>
            <a:t>光子</a:t>
          </a:r>
          <a:r>
            <a:rPr lang="en-US" altLang="zh-TW" dirty="0" smtClean="0"/>
            <a:t>)</a:t>
          </a:r>
          <a:r>
            <a:rPr lang="zh-TW" altLang="en-US" dirty="0" smtClean="0"/>
            <a:t>的流動，而光的強度與每秒每單位面積所通過的光子成正比，而每一光子的能量與光線頻率</a:t>
          </a:r>
          <a:r>
            <a:rPr lang="en-US" altLang="zh-TW" dirty="0" smtClean="0"/>
            <a:t>f</a:t>
          </a:r>
          <a:r>
            <a:rPr lang="zh-TW" altLang="en-US" dirty="0" smtClean="0"/>
            <a:t>成正比，即：</a:t>
          </a:r>
          <a:br>
            <a:rPr lang="zh-TW" altLang="en-US" dirty="0" smtClean="0"/>
          </a:br>
          <a:r>
            <a:rPr lang="zh-TW" altLang="en-US" dirty="0" smtClean="0"/>
            <a:t>光子能量 </a:t>
          </a:r>
          <a:r>
            <a:rPr lang="en-US" altLang="zh-TW" dirty="0" smtClean="0"/>
            <a:t>= </a:t>
          </a:r>
          <a:r>
            <a:rPr lang="en-US" altLang="zh-TW" dirty="0" err="1" smtClean="0"/>
            <a:t>hf</a:t>
          </a:r>
          <a:r>
            <a:rPr lang="en-US" altLang="zh-TW" dirty="0" smtClean="0"/>
            <a:t> </a:t>
          </a:r>
          <a:r>
            <a:rPr lang="zh-TW" altLang="en-US" dirty="0" smtClean="0"/>
            <a:t>焦耳</a:t>
          </a:r>
          <a:br>
            <a:rPr lang="zh-TW" altLang="en-US" dirty="0" smtClean="0"/>
          </a:br>
          <a:r>
            <a:rPr lang="en-US" altLang="zh-TW" dirty="0" smtClean="0"/>
            <a:t>h=6.625*10^-34</a:t>
          </a:r>
          <a:r>
            <a:rPr lang="zh-TW" altLang="en-US" dirty="0" smtClean="0"/>
            <a:t>焦耳秒，稱為蒲朗克常數。</a:t>
          </a:r>
          <a:br>
            <a:rPr lang="zh-TW" altLang="en-US" dirty="0" smtClean="0"/>
          </a:br>
          <a:r>
            <a:rPr lang="zh-TW" altLang="en-US" dirty="0" smtClean="0"/>
            <a:t>光照射物體表面時，光子將能量傳給電子而變成電子的動能，若此電子的動能大於物質的工作函數時，電子將從物質中發射出來而形成光電子，這種現象稱為光電效應。</a:t>
          </a:r>
          <a:br>
            <a:rPr lang="zh-TW" altLang="en-US" dirty="0" smtClean="0"/>
          </a:br>
          <a:r>
            <a:rPr lang="zh-TW" altLang="en-US" dirty="0" smtClean="0"/>
            <a:t>在單位時間內，由光電物質</a:t>
          </a:r>
          <a:r>
            <a:rPr lang="en-US" altLang="zh-TW" dirty="0" smtClean="0"/>
            <a:t>(</a:t>
          </a:r>
          <a:r>
            <a:rPr lang="zh-TW" altLang="en-US" dirty="0" smtClean="0"/>
            <a:t>太陽能板</a:t>
          </a:r>
          <a:r>
            <a:rPr lang="en-US" altLang="zh-TW" dirty="0" smtClean="0"/>
            <a:t>)</a:t>
          </a:r>
          <a:r>
            <a:rPr lang="zh-TW" altLang="en-US" dirty="0" smtClean="0"/>
            <a:t>表面所發射出來的電子數量與光線照射的亮度成正比。因此，適當的使用光電效應產生的電能即可使太陽能車動起來了。</a:t>
          </a:r>
          <a:endParaRPr lang="zh-TW" altLang="en-US" dirty="0"/>
        </a:p>
      </dgm:t>
    </dgm:pt>
    <dgm:pt modelId="{391F2184-C8CA-44E5-8EC9-951993ABEC80}" type="parTrans" cxnId="{0C5AAB73-E6AC-40D5-89AB-23D5895C1195}">
      <dgm:prSet/>
      <dgm:spPr/>
      <dgm:t>
        <a:bodyPr/>
        <a:lstStyle/>
        <a:p>
          <a:endParaRPr lang="zh-TW" altLang="en-US"/>
        </a:p>
      </dgm:t>
    </dgm:pt>
    <dgm:pt modelId="{058EECAC-88A3-4CBE-880A-DD9528BC564A}" type="sibTrans" cxnId="{0C5AAB73-E6AC-40D5-89AB-23D5895C1195}">
      <dgm:prSet/>
      <dgm:spPr/>
      <dgm:t>
        <a:bodyPr/>
        <a:lstStyle/>
        <a:p>
          <a:endParaRPr lang="zh-TW" altLang="en-US"/>
        </a:p>
      </dgm:t>
    </dgm:pt>
    <dgm:pt modelId="{48508462-A8AA-48F1-B24E-3A801ED8D6B4}" type="pres">
      <dgm:prSet presAssocID="{F175ECFA-A464-4D99-BDBA-A9813101620F}" presName="outerComposite" presStyleCnt="0">
        <dgm:presLayoutVars>
          <dgm:chMax val="5"/>
          <dgm:dir/>
          <dgm:resizeHandles val="exact"/>
        </dgm:presLayoutVars>
      </dgm:prSet>
      <dgm:spPr/>
      <dgm:t>
        <a:bodyPr/>
        <a:lstStyle/>
        <a:p>
          <a:endParaRPr lang="zh-TW" altLang="en-US"/>
        </a:p>
      </dgm:t>
    </dgm:pt>
    <dgm:pt modelId="{FA180CE4-131E-4982-9D8E-B2CC6B1EDA7D}" type="pres">
      <dgm:prSet presAssocID="{F175ECFA-A464-4D99-BDBA-A9813101620F}" presName="dummyMaxCanvas" presStyleCnt="0">
        <dgm:presLayoutVars/>
      </dgm:prSet>
      <dgm:spPr/>
    </dgm:pt>
    <dgm:pt modelId="{3993281F-238B-44FD-9BC9-BF944AF6C84E}" type="pres">
      <dgm:prSet presAssocID="{F175ECFA-A464-4D99-BDBA-A9813101620F}" presName="OneNode_1" presStyleLbl="node1" presStyleIdx="0" presStyleCnt="1" custScaleY="200000">
        <dgm:presLayoutVars>
          <dgm:bulletEnabled val="1"/>
        </dgm:presLayoutVars>
      </dgm:prSet>
      <dgm:spPr/>
      <dgm:t>
        <a:bodyPr/>
        <a:lstStyle/>
        <a:p>
          <a:endParaRPr lang="zh-TW" altLang="en-US"/>
        </a:p>
      </dgm:t>
    </dgm:pt>
  </dgm:ptLst>
  <dgm:cxnLst>
    <dgm:cxn modelId="{0C5AAB73-E6AC-40D5-89AB-23D5895C1195}" srcId="{F175ECFA-A464-4D99-BDBA-A9813101620F}" destId="{071504FB-237B-4A75-B832-0610CE355E5A}" srcOrd="0" destOrd="0" parTransId="{391F2184-C8CA-44E5-8EC9-951993ABEC80}" sibTransId="{058EECAC-88A3-4CBE-880A-DD9528BC564A}"/>
    <dgm:cxn modelId="{EAD9C234-61FD-42E1-A999-A84403DBDF64}" type="presOf" srcId="{071504FB-237B-4A75-B832-0610CE355E5A}" destId="{3993281F-238B-44FD-9BC9-BF944AF6C84E}" srcOrd="0" destOrd="0" presId="urn:microsoft.com/office/officeart/2005/8/layout/vProcess5"/>
    <dgm:cxn modelId="{269929B0-8E81-4EEC-B588-768F4F004DD8}" type="presOf" srcId="{F175ECFA-A464-4D99-BDBA-A9813101620F}" destId="{48508462-A8AA-48F1-B24E-3A801ED8D6B4}" srcOrd="0" destOrd="0" presId="urn:microsoft.com/office/officeart/2005/8/layout/vProcess5"/>
    <dgm:cxn modelId="{C8BD5C19-9890-468F-82C0-C03AA8B12F05}" type="presParOf" srcId="{48508462-A8AA-48F1-B24E-3A801ED8D6B4}" destId="{FA180CE4-131E-4982-9D8E-B2CC6B1EDA7D}" srcOrd="0" destOrd="0" presId="urn:microsoft.com/office/officeart/2005/8/layout/vProcess5"/>
    <dgm:cxn modelId="{0C47C7A4-18F1-4441-9B71-CB57BC6B14AF}" type="presParOf" srcId="{48508462-A8AA-48F1-B24E-3A801ED8D6B4}" destId="{3993281F-238B-44FD-9BC9-BF944AF6C84E}" srcOrd="1"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6959B-20EC-4D31-B56A-FCB6FBB7A25F}" type="datetimeFigureOut">
              <a:rPr lang="zh-TW" altLang="en-US" smtClean="0"/>
              <a:t>2010/4/7</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0A2E0C-4F8D-459D-BCFB-25A096AE5C0E}"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8" name="日期版面配置區 27"/>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17" name="頁尾版面配置區 16"/>
          <p:cNvSpPr>
            <a:spLocks noGrp="1"/>
          </p:cNvSpPr>
          <p:nvPr>
            <p:ph type="ftr" sz="quarter" idx="11"/>
          </p:nvPr>
        </p:nvSpPr>
        <p:spPr/>
        <p:txBody>
          <a:bodyPr/>
          <a:lstStyle>
            <a:extLst/>
          </a:lstStyle>
          <a:p>
            <a:endParaRPr lang="zh-TW" altLang="en-US"/>
          </a:p>
        </p:txBody>
      </p:sp>
      <p:sp>
        <p:nvSpPr>
          <p:cNvPr id="29" name="投影片編號版面配置區 28"/>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
        <p:nvSpPr>
          <p:cNvPr id="32" name="矩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矩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矩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矩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矩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標題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56" name="矩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矩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矩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矩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981200" cy="5851525"/>
          </a:xfrm>
        </p:spPr>
        <p:txBody>
          <a:bodyPr vert="eaVert" anchor="ct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609600" y="274639"/>
            <a:ext cx="58674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14" name="手繪多邊形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手繪多邊形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手繪多邊形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手繪多邊形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手繪多邊形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手繪多邊形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手繪多邊形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手繪多邊形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手繪多邊形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手繪多邊形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手繪多邊形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手繪多邊形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手繪多邊形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手繪多邊形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手繪多邊形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文字版面配置區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
        <p:nvSpPr>
          <p:cNvPr id="7" name="矩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zh-TW" altLang="en-US" smtClean="0"/>
              <a:t>按一下以編輯母片標題樣式</a:t>
            </a:r>
            <a:endParaRPr kumimoji="0" lang="en-US"/>
          </a:p>
        </p:txBody>
      </p:sp>
      <p:sp>
        <p:nvSpPr>
          <p:cNvPr id="8" name="矩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矩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矩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512064"/>
            <a:ext cx="8229600" cy="9144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5" name="矩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504824" y="512064"/>
            <a:ext cx="7772400" cy="914400"/>
          </a:xfrm>
        </p:spPr>
        <p:txBody>
          <a:bodyPr anchor="t"/>
          <a:lstStyle>
            <a:lvl1pPr>
              <a:defRPr sz="400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
        <p:nvSpPr>
          <p:cNvPr id="16" name="矩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矩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矩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矩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矩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矩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矩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矩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矩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914400" y="512064"/>
            <a:ext cx="7772400" cy="914400"/>
          </a:xfrm>
        </p:spPr>
        <p:txBody>
          <a:bodyPr/>
          <a:lstStyle>
            <a:lvl1pPr>
              <a:defRPr sz="4000" cap="none" baseline="0"/>
            </a:lvl1pPr>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273050"/>
            <a:ext cx="8229600" cy="1162050"/>
          </a:xfrm>
        </p:spPr>
        <p:txBody>
          <a:bodyPr anchor="ctr"/>
          <a:lstStyle>
            <a:lvl1pPr algn="l">
              <a:buNone/>
              <a:defRPr sz="3600" b="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802212AE-AF12-4C71-A006-2614273F4801}" type="datetimeFigureOut">
              <a:rPr lang="zh-TW" altLang="en-US" smtClean="0"/>
              <a:pPr/>
              <a:t>2010/4/7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8" name="矩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接點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群組 9"/>
          <p:cNvGrpSpPr/>
          <p:nvPr/>
        </p:nvGrpSpPr>
        <p:grpSpPr>
          <a:xfrm rot="5400000">
            <a:off x="8514581" y="1219200"/>
            <a:ext cx="132763" cy="128466"/>
            <a:chOff x="6668087" y="1297746"/>
            <a:chExt cx="161840" cy="156602"/>
          </a:xfrm>
        </p:grpSpPr>
        <p:cxnSp>
          <p:nvCxnSpPr>
            <p:cNvPr id="15" name="直線接點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接點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接點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標題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grpSp>
        <p:nvGrpSpPr>
          <p:cNvPr id="14" name="群組 13"/>
          <p:cNvGrpSpPr/>
          <p:nvPr/>
        </p:nvGrpSpPr>
        <p:grpSpPr>
          <a:xfrm rot="5400000">
            <a:off x="8666981" y="1371600"/>
            <a:ext cx="132763" cy="128466"/>
            <a:chOff x="6668087" y="1297746"/>
            <a:chExt cx="161840" cy="156602"/>
          </a:xfrm>
        </p:grpSpPr>
        <p:cxnSp>
          <p:nvCxnSpPr>
            <p:cNvPr id="11" name="直線接點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接點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接點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群組 17"/>
          <p:cNvGrpSpPr/>
          <p:nvPr/>
        </p:nvGrpSpPr>
        <p:grpSpPr>
          <a:xfrm rot="5400000">
            <a:off x="8320088" y="1474763"/>
            <a:ext cx="132763" cy="128466"/>
            <a:chOff x="6668087" y="1297746"/>
            <a:chExt cx="161840" cy="156602"/>
          </a:xfrm>
        </p:grpSpPr>
        <p:cxnSp>
          <p:nvCxnSpPr>
            <p:cNvPr id="19" name="直線接點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接點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接點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期版面配置區 4"/>
          <p:cNvSpPr>
            <a:spLocks noGrp="1"/>
          </p:cNvSpPr>
          <p:nvPr>
            <p:ph type="dt" sz="half" idx="10"/>
          </p:nvPr>
        </p:nvSpPr>
        <p:spPr>
          <a:xfrm>
            <a:off x="6477000" y="55499"/>
            <a:ext cx="2133600" cy="365125"/>
          </a:xfrm>
        </p:spPr>
        <p:txBody>
          <a:bodyPr/>
          <a:lstStyle>
            <a:extLst/>
          </a:lstStyle>
          <a:p>
            <a:fld id="{802212AE-AF12-4C71-A006-2614273F4801}" type="datetimeFigureOut">
              <a:rPr lang="zh-TW" altLang="en-US" smtClean="0"/>
              <a:pPr/>
              <a:t>2010/4/7</a:t>
            </a:fld>
            <a:endParaRPr lang="zh-TW" altLang="en-US"/>
          </a:p>
        </p:txBody>
      </p:sp>
      <p:sp>
        <p:nvSpPr>
          <p:cNvPr id="6" name="頁尾版面配置區 5"/>
          <p:cNvSpPr>
            <a:spLocks noGrp="1"/>
          </p:cNvSpPr>
          <p:nvPr>
            <p:ph type="ftr" sz="quarter" idx="11"/>
          </p:nvPr>
        </p:nvSpPr>
        <p:spPr>
          <a:xfrm>
            <a:off x="914400" y="55499"/>
            <a:ext cx="5562600" cy="365125"/>
          </a:xfrm>
        </p:spPr>
        <p:txBody>
          <a:bodyPr/>
          <a:lstStyle>
            <a:extLst/>
          </a:lstStyle>
          <a:p>
            <a:endParaRPr lang="zh-TW" altLang="en-US"/>
          </a:p>
        </p:txBody>
      </p:sp>
      <p:sp>
        <p:nvSpPr>
          <p:cNvPr id="7" name="投影片編號版面配置區 6"/>
          <p:cNvSpPr>
            <a:spLocks noGrp="1"/>
          </p:cNvSpPr>
          <p:nvPr>
            <p:ph type="sldNum" sz="quarter" idx="12"/>
          </p:nvPr>
        </p:nvSpPr>
        <p:spPr>
          <a:xfrm>
            <a:off x="8610600" y="55499"/>
            <a:ext cx="457200" cy="365125"/>
          </a:xfrm>
        </p:spPr>
        <p:txBody>
          <a:bodyPr/>
          <a:lstStyle>
            <a:extLst/>
          </a:lstStyle>
          <a:p>
            <a:fld id="{5358EEE1-C72E-4FD9-8933-6D2ED920D4F6}"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矩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矩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矩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矩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矩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矩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矩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標題版面配置區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02212AE-AF12-4C71-A006-2614273F4801}" type="datetimeFigureOut">
              <a:rPr lang="zh-TW" altLang="en-US" smtClean="0"/>
              <a:pPr/>
              <a:t>2010/4/7</a:t>
            </a:fld>
            <a:endParaRPr lang="zh-TW" altLang="en-US"/>
          </a:p>
        </p:txBody>
      </p:sp>
      <p:sp>
        <p:nvSpPr>
          <p:cNvPr id="3" name="頁尾版面配置區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zh-TW" altLang="en-US"/>
          </a:p>
        </p:txBody>
      </p:sp>
      <p:sp>
        <p:nvSpPr>
          <p:cNvPr id="23" name="投影片編號版面配置區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358EEE1-C72E-4FD9-8933-6D2ED920D4F6}" type="slidenum">
              <a:rPr lang="zh-TW" altLang="en-US" smtClean="0"/>
              <a:pPr/>
              <a:t>‹#›</a:t>
            </a:fld>
            <a:endParaRPr lang="zh-TW" alt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57224" y="357166"/>
            <a:ext cx="7072362" cy="1571636"/>
          </a:xfrm>
        </p:spPr>
        <p:style>
          <a:lnRef idx="2">
            <a:schemeClr val="accent2"/>
          </a:lnRef>
          <a:fillRef idx="1">
            <a:schemeClr val="lt1"/>
          </a:fillRef>
          <a:effectRef idx="0">
            <a:schemeClr val="accent2"/>
          </a:effectRef>
          <a:fontRef idx="minor">
            <a:schemeClr val="dk1"/>
          </a:fontRef>
        </p:style>
        <p:txBody>
          <a:bodyPr/>
          <a:lstStyle/>
          <a:p>
            <a:r>
              <a:rPr lang="zh-TW" altLang="en-US" sz="8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太陽能的應用</a:t>
            </a:r>
            <a:endParaRPr lang="zh-TW" altLang="en-US" sz="8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副標題 2"/>
          <p:cNvSpPr>
            <a:spLocks noGrp="1"/>
          </p:cNvSpPr>
          <p:nvPr>
            <p:ph type="subTitle" idx="1"/>
          </p:nvPr>
        </p:nvSpPr>
        <p:spPr>
          <a:xfrm>
            <a:off x="928662" y="2857496"/>
            <a:ext cx="7772400" cy="150876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zh-TW" alt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錡虹霖</a:t>
            </a:r>
            <a:endParaRPr lang="en-US" altLang="zh-TW"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zh-TW" alt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中園</a:t>
            </a:r>
            <a:r>
              <a:rPr lang="zh-TW" alt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國小</a:t>
            </a:r>
            <a:endParaRPr lang="en-US" altLang="zh-TW"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altLang="zh-TW"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6</a:t>
            </a:r>
            <a:r>
              <a:rPr lang="zh-TW" alt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年</a:t>
            </a:r>
            <a:r>
              <a:rPr lang="en-US" altLang="zh-TW"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3</a:t>
            </a:r>
            <a:r>
              <a:rPr lang="zh-TW" altLang="en-US"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班</a:t>
            </a:r>
            <a:endParaRPr lang="zh-TW" alt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太陽能車為什麼可以動</a:t>
            </a:r>
            <a:r>
              <a:rPr lang="en-US" altLang="zh-TW" dirty="0" smtClean="0"/>
              <a:t>?</a:t>
            </a:r>
            <a:endParaRPr lang="zh-TW" altLang="en-US" dirty="0"/>
          </a:p>
        </p:txBody>
      </p:sp>
      <p:sp>
        <p:nvSpPr>
          <p:cNvPr id="5" name="文字版面配置區 4"/>
          <p:cNvSpPr>
            <a:spLocks noGrp="1"/>
          </p:cNvSpPr>
          <p:nvPr>
            <p:ph type="body" idx="1"/>
          </p:nvPr>
        </p:nvSpPr>
        <p:spPr/>
        <p:txBody>
          <a:bodyPr/>
          <a:lstStyle/>
          <a:p>
            <a:r>
              <a:rPr lang="zh-TW" altLang="en-US" dirty="0" smtClean="0"/>
              <a:t>圖案</a:t>
            </a:r>
            <a:endParaRPr lang="zh-TW" altLang="en-US" dirty="0"/>
          </a:p>
        </p:txBody>
      </p:sp>
      <p:sp>
        <p:nvSpPr>
          <p:cNvPr id="7" name="文字版面配置區 6"/>
          <p:cNvSpPr>
            <a:spLocks noGrp="1"/>
          </p:cNvSpPr>
          <p:nvPr>
            <p:ph type="body" sz="half" idx="3"/>
          </p:nvPr>
        </p:nvSpPr>
        <p:spPr/>
        <p:txBody>
          <a:bodyPr/>
          <a:lstStyle/>
          <a:p>
            <a:r>
              <a:rPr lang="zh-TW" altLang="en-US" dirty="0" smtClean="0"/>
              <a:t>說明</a:t>
            </a:r>
            <a:endParaRPr lang="zh-TW" altLang="en-US" dirty="0"/>
          </a:p>
        </p:txBody>
      </p:sp>
      <p:pic>
        <p:nvPicPr>
          <p:cNvPr id="10" name="內容版面配置區 9" descr="048c39288ce076f6.jpg"/>
          <p:cNvPicPr>
            <a:picLocks noGrp="1" noChangeAspect="1"/>
          </p:cNvPicPr>
          <p:nvPr>
            <p:ph sz="quarter" idx="2"/>
          </p:nvPr>
        </p:nvPicPr>
        <p:blipFill>
          <a:blip r:embed="rId2"/>
          <a:stretch>
            <a:fillRect/>
          </a:stretch>
        </p:blipFill>
        <p:spPr>
          <a:xfrm>
            <a:off x="642910" y="2928934"/>
            <a:ext cx="3781087" cy="2786082"/>
          </a:xfrm>
        </p:spPr>
      </p:pic>
      <p:graphicFrame>
        <p:nvGraphicFramePr>
          <p:cNvPr id="9" name="內容版面配置區 8"/>
          <p:cNvGraphicFramePr>
            <a:graphicFrameLocks noGrp="1"/>
          </p:cNvGraphicFramePr>
          <p:nvPr>
            <p:ph sz="quarter" idx="4"/>
          </p:nvPr>
        </p:nvGraphicFramePr>
        <p:xfrm>
          <a:off x="4645025" y="2459038"/>
          <a:ext cx="4041775" cy="39592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文字方塊 7"/>
          <p:cNvSpPr txBox="1"/>
          <p:nvPr/>
        </p:nvSpPr>
        <p:spPr>
          <a:xfrm>
            <a:off x="142844" y="6215082"/>
            <a:ext cx="7000924" cy="338554"/>
          </a:xfrm>
          <a:prstGeom prst="rect">
            <a:avLst/>
          </a:prstGeom>
          <a:noFill/>
        </p:spPr>
        <p:txBody>
          <a:bodyPr wrap="square" rtlCol="0">
            <a:spAutoFit/>
          </a:bodyPr>
          <a:lstStyle/>
          <a:p>
            <a:pPr algn="ctr"/>
            <a:r>
              <a:rPr lang="zh-TW" altLang="en-US" sz="1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取至</a:t>
            </a:r>
            <a:r>
              <a:rPr lang="en-US" altLang="zh-TW" sz="1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http://iss.met.ntou.edu.tw/~met/Energy/A/7/6.htm</a:t>
            </a:r>
            <a:endParaRPr lang="zh-TW" altLang="en-US" sz="1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zh-TW" altLang="en-US" dirty="0" smtClean="0"/>
              <a:t>一</a:t>
            </a:r>
            <a:r>
              <a:rPr lang="en-US" altLang="zh-TW" dirty="0" smtClean="0"/>
              <a:t>.</a:t>
            </a:r>
            <a:r>
              <a:rPr lang="zh-TW" altLang="en-US" dirty="0" smtClean="0"/>
              <a:t>前言</a:t>
            </a:r>
            <a:endParaRPr lang="zh-TW" altLang="en-US" dirty="0"/>
          </a:p>
        </p:txBody>
      </p:sp>
      <p:sp>
        <p:nvSpPr>
          <p:cNvPr id="10" name="內容版面配置區 9"/>
          <p:cNvSpPr>
            <a:spLocks noGrp="1"/>
          </p:cNvSpPr>
          <p:nvPr>
            <p:ph idx="1"/>
          </p:nvPr>
        </p:nvSpPr>
        <p:spPr/>
        <p:txBody>
          <a:bodyPr>
            <a:noAutofit/>
          </a:bodyPr>
          <a:lstStyle/>
          <a:p>
            <a:r>
              <a:rPr lang="zh-TW" altLang="en-US" sz="2000" dirty="0" smtClean="0"/>
              <a:t>所謂建築整合型態陽光電系統</a:t>
            </a:r>
            <a:r>
              <a:rPr lang="en-US" altLang="zh-TW" sz="2000" dirty="0" smtClean="0"/>
              <a:t>(BIPV)</a:t>
            </a:r>
            <a:r>
              <a:rPr lang="zh-TW" altLang="en-US" sz="2000" dirty="0" smtClean="0"/>
              <a:t>乃是開發具有建材功能之太陽光電模版</a:t>
            </a:r>
            <a:r>
              <a:rPr lang="en-US" altLang="zh-TW" sz="2000" dirty="0" smtClean="0"/>
              <a:t>(PV module)</a:t>
            </a:r>
            <a:r>
              <a:rPr lang="zh-TW" altLang="en-US" sz="2000" dirty="0" smtClean="0"/>
              <a:t>，然後以建築設計手法將太陽能光電模版導入建築物本體，讓</a:t>
            </a:r>
            <a:r>
              <a:rPr lang="en-US" altLang="zh-TW" sz="2000" dirty="0" smtClean="0"/>
              <a:t>BIPV</a:t>
            </a:r>
            <a:r>
              <a:rPr lang="zh-TW" altLang="en-US" sz="2000" dirty="0" smtClean="0"/>
              <a:t>的系統元件不止可以發電，並且也是建築外殼的一部份。因此</a:t>
            </a:r>
            <a:r>
              <a:rPr lang="en-US" altLang="zh-TW" sz="2000" dirty="0" smtClean="0"/>
              <a:t>BIPV</a:t>
            </a:r>
            <a:r>
              <a:rPr lang="zh-TW" altLang="en-US" sz="2000" dirty="0" smtClean="0"/>
              <a:t>是一種可反應風土氣候之被動式</a:t>
            </a:r>
            <a:r>
              <a:rPr lang="en-US" altLang="zh-TW" sz="2000" dirty="0" smtClean="0"/>
              <a:t>(passive)</a:t>
            </a:r>
            <a:r>
              <a:rPr lang="zh-TW" altLang="en-US" sz="2000" dirty="0" smtClean="0"/>
              <a:t>綠色建築設計手法，其不僅具有發電及儲能的經濟效益，更可進而替代既有建材，降低初製成本，並且結合遮陽處理、採光照明等設計手法，以獲得建築節能效益。台灣日照條件</a:t>
            </a:r>
            <a:r>
              <a:rPr lang="en-US" altLang="zh-TW" sz="2000" dirty="0" smtClean="0"/>
              <a:t>(</a:t>
            </a:r>
            <a:r>
              <a:rPr lang="zh-TW" altLang="en-US" sz="2000" dirty="0" smtClean="0"/>
              <a:t>特別是中南部地區</a:t>
            </a:r>
            <a:r>
              <a:rPr lang="en-US" altLang="zh-TW" sz="2000" dirty="0" smtClean="0"/>
              <a:t>)</a:t>
            </a:r>
            <a:r>
              <a:rPr lang="zh-TW" altLang="en-US" sz="2000" dirty="0" smtClean="0"/>
              <a:t>與對外能源依存度，不亞於日本與荷蘭，且荷蘭國情與我國接近</a:t>
            </a:r>
            <a:r>
              <a:rPr lang="en-US" altLang="zh-TW" sz="2000" dirty="0" smtClean="0"/>
              <a:t>(</a:t>
            </a:r>
            <a:r>
              <a:rPr lang="zh-TW" altLang="en-US" sz="2000" dirty="0" smtClean="0"/>
              <a:t>地狹人稠、工商發達</a:t>
            </a:r>
            <a:r>
              <a:rPr lang="en-US" altLang="zh-TW" sz="2000" dirty="0" smtClean="0"/>
              <a:t>)</a:t>
            </a:r>
            <a:r>
              <a:rPr lang="zh-TW" altLang="en-US" sz="2000" dirty="0" smtClean="0"/>
              <a:t>。因此若以日本與荷蘭目前在太陽光電的發展策略與未來計畫目標觀之，台灣在</a:t>
            </a:r>
            <a:r>
              <a:rPr lang="en-US" altLang="zh-TW" sz="2000" dirty="0" smtClean="0"/>
              <a:t>BIPV</a:t>
            </a:r>
            <a:r>
              <a:rPr lang="zh-TW" altLang="en-US" sz="2000" dirty="0" smtClean="0"/>
              <a:t>之領域將有極大的發展潛力。</a:t>
            </a:r>
            <a:endParaRPr lang="zh-TW" altLang="en-US" sz="2000" dirty="0"/>
          </a:p>
        </p:txBody>
      </p:sp>
      <p:sp>
        <p:nvSpPr>
          <p:cNvPr id="4" name="文字方塊 3"/>
          <p:cNvSpPr txBox="1"/>
          <p:nvPr/>
        </p:nvSpPr>
        <p:spPr>
          <a:xfrm>
            <a:off x="928662" y="6357958"/>
            <a:ext cx="6858048" cy="369332"/>
          </a:xfrm>
          <a:prstGeom prst="rect">
            <a:avLst/>
          </a:prstGeom>
          <a:noFill/>
        </p:spPr>
        <p:txBody>
          <a:bodyPr wrap="square" rtlCol="0">
            <a:spAutoFit/>
          </a:bodyPr>
          <a:lstStyle/>
          <a:p>
            <a:pPr algn="ctr"/>
            <a:r>
              <a:rPr lang="zh-TW" alt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取至</a:t>
            </a:r>
            <a:r>
              <a:rPr lang="en-US" altLang="zh-TW"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http://iss.met.ntou.edu.tw/~met/Energy/A/7/6.htm</a:t>
            </a:r>
            <a:endParaRPr lang="zh-TW" alt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5" name="圖片 4" descr="untitled.bmp"/>
          <p:cNvPicPr>
            <a:picLocks noChangeAspect="1"/>
          </p:cNvPicPr>
          <p:nvPr/>
        </p:nvPicPr>
        <p:blipFill>
          <a:blip r:embed="rId2"/>
          <a:stretch>
            <a:fillRect/>
          </a:stretch>
        </p:blipFill>
        <p:spPr>
          <a:xfrm>
            <a:off x="4643438" y="214282"/>
            <a:ext cx="1428760" cy="14287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二</a:t>
            </a:r>
            <a:r>
              <a:rPr lang="en-US" altLang="zh-TW" dirty="0" smtClean="0"/>
              <a:t>.</a:t>
            </a:r>
            <a:r>
              <a:rPr lang="zh-TW" altLang="en-US" dirty="0" smtClean="0"/>
              <a:t>研究方法</a:t>
            </a:r>
            <a:endParaRPr lang="zh-TW" altLang="en-US" dirty="0"/>
          </a:p>
        </p:txBody>
      </p:sp>
      <p:sp>
        <p:nvSpPr>
          <p:cNvPr id="3" name="內容版面配置區 2"/>
          <p:cNvSpPr>
            <a:spLocks noGrp="1"/>
          </p:cNvSpPr>
          <p:nvPr>
            <p:ph idx="1"/>
          </p:nvPr>
        </p:nvSpPr>
        <p:spPr/>
        <p:txBody>
          <a:bodyPr>
            <a:normAutofit/>
          </a:bodyPr>
          <a:lstStyle/>
          <a:p>
            <a:r>
              <a:rPr lang="zh-TW" altLang="en-US" sz="2000" dirty="0" smtClean="0"/>
              <a:t>關於太陽之發電效益計算，國內已有相關研究者進行模擬，例如：探討日射量機率模型的建立方法，以求得每小時之輻射量以數值模擬法來做太陽能發電系統的最佳化設定；或以台灣既有之氣象資料進行太陽能光電發電經濟效益分析。唯上述研究對象僅止於獨立型太陽光電系統。對於</a:t>
            </a:r>
            <a:r>
              <a:rPr lang="en-US" altLang="zh-TW" sz="2000" dirty="0" smtClean="0"/>
              <a:t>BIPV</a:t>
            </a:r>
            <a:r>
              <a:rPr lang="zh-TW" altLang="en-US" sz="2000" dirty="0" smtClean="0"/>
              <a:t>更複雜之系統設計而言，尚須考慮諸如遮蔽因子對發電量之影響。因此，本研究將藉由現有以商業應用之頂尖</a:t>
            </a:r>
            <a:r>
              <a:rPr lang="en-US" altLang="zh-TW" sz="2000" dirty="0" smtClean="0"/>
              <a:t>BIPV</a:t>
            </a:r>
            <a:r>
              <a:rPr lang="zh-TW" altLang="en-US" sz="2000" dirty="0" smtClean="0"/>
              <a:t>設計與計算程式進行</a:t>
            </a:r>
            <a:r>
              <a:rPr lang="en-US" altLang="zh-TW" sz="2000" dirty="0" smtClean="0"/>
              <a:t>BIPV</a:t>
            </a:r>
            <a:r>
              <a:rPr lang="zh-TW" altLang="en-US" sz="2000" dirty="0" smtClean="0"/>
              <a:t>發電效益計算與模擬。</a:t>
            </a:r>
            <a:endParaRPr lang="zh-TW" altLang="en-US" sz="2000" dirty="0"/>
          </a:p>
        </p:txBody>
      </p:sp>
      <p:sp>
        <p:nvSpPr>
          <p:cNvPr id="4" name="文字方塊 3"/>
          <p:cNvSpPr txBox="1"/>
          <p:nvPr/>
        </p:nvSpPr>
        <p:spPr>
          <a:xfrm>
            <a:off x="1357290" y="6215082"/>
            <a:ext cx="6286544" cy="369332"/>
          </a:xfrm>
          <a:prstGeom prst="rect">
            <a:avLst/>
          </a:prstGeom>
          <a:noFill/>
        </p:spPr>
        <p:txBody>
          <a:bodyPr wrap="square" rtlCol="0">
            <a:spAutoFit/>
          </a:bodyPr>
          <a:lstStyle/>
          <a:p>
            <a:pPr algn="ctr"/>
            <a:r>
              <a:rPr lang="zh-TW" alt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取至</a:t>
            </a:r>
            <a:r>
              <a:rPr lang="en-US" altLang="zh-TW"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http://iss.met.ntou.edu.tw/~met/Energy/A/7/6.htm</a:t>
            </a:r>
            <a:endParaRPr lang="zh-TW" alt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5" name="圖片 4" descr="022c326e4bca7bca.jpg"/>
          <p:cNvPicPr>
            <a:picLocks noChangeAspect="1"/>
          </p:cNvPicPr>
          <p:nvPr/>
        </p:nvPicPr>
        <p:blipFill>
          <a:blip r:embed="rId2"/>
          <a:stretch>
            <a:fillRect/>
          </a:stretch>
        </p:blipFill>
        <p:spPr>
          <a:xfrm>
            <a:off x="5000628" y="285728"/>
            <a:ext cx="2214578" cy="143947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三</a:t>
            </a:r>
            <a:r>
              <a:rPr lang="en-US" altLang="zh-TW" dirty="0" smtClean="0"/>
              <a:t>.BIPV</a:t>
            </a:r>
            <a:r>
              <a:rPr lang="zh-TW" altLang="en-US" dirty="0" smtClean="0"/>
              <a:t>發電效益結果與分析</a:t>
            </a:r>
            <a:endParaRPr lang="zh-TW" altLang="en-US" dirty="0"/>
          </a:p>
        </p:txBody>
      </p:sp>
      <p:sp>
        <p:nvSpPr>
          <p:cNvPr id="3" name="內容版面配置區 2"/>
          <p:cNvSpPr>
            <a:spLocks noGrp="1"/>
          </p:cNvSpPr>
          <p:nvPr>
            <p:ph idx="1"/>
          </p:nvPr>
        </p:nvSpPr>
        <p:spPr>
          <a:xfrm>
            <a:off x="857224" y="1857364"/>
            <a:ext cx="7772400" cy="4572000"/>
          </a:xfrm>
        </p:spPr>
        <p:txBody>
          <a:bodyPr>
            <a:normAutofit/>
          </a:bodyPr>
          <a:lstStyle/>
          <a:p>
            <a:r>
              <a:rPr lang="zh-TW" altLang="en-US" sz="2400" dirty="0" smtClean="0"/>
              <a:t>經模擬，遮陽型及玻璃窗型太陽光電板均以裝設在建築物南向立面，可有較佳之發電效果，因此接下來本研究將以此為條件探討。首先，在無遮蔽保護設計的條件下做模擬分析，發現遮陽型太陽光電板再高度繳</a:t>
            </a:r>
            <a:r>
              <a:rPr lang="en-US" altLang="zh-TW" sz="2400" dirty="0" smtClean="0"/>
              <a:t>47</a:t>
            </a:r>
            <a:r>
              <a:rPr lang="zh-TW" altLang="en-US" sz="2400" dirty="0" smtClean="0"/>
              <a:t>度時，全年可有最大發電量</a:t>
            </a:r>
            <a:r>
              <a:rPr lang="en-US" altLang="zh-TW" sz="2400" dirty="0" smtClean="0"/>
              <a:t>3285.3kWh</a:t>
            </a:r>
            <a:r>
              <a:rPr lang="zh-TW" altLang="en-US" sz="2400" dirty="0" smtClean="0"/>
              <a:t>；再者，以里巷遮蔽保護設計的條件下模擬分析，發現遮陽型太陽光電板在高度繳</a:t>
            </a:r>
            <a:r>
              <a:rPr lang="en-US" altLang="zh-TW" sz="2400" dirty="0" smtClean="0"/>
              <a:t>29</a:t>
            </a:r>
            <a:r>
              <a:rPr lang="zh-TW" altLang="en-US" sz="2400" dirty="0" smtClean="0"/>
              <a:t>度之條件下，全年可有最大發電量</a:t>
            </a:r>
            <a:r>
              <a:rPr lang="en-US" altLang="zh-TW" sz="2400" dirty="0" smtClean="0"/>
              <a:t>3930.6kWh</a:t>
            </a:r>
            <a:r>
              <a:rPr lang="zh-TW" altLang="en-US" sz="2400" dirty="0" smtClean="0"/>
              <a:t>。</a:t>
            </a:r>
            <a:endParaRPr lang="zh-TW" altLang="en-US" sz="2400" dirty="0"/>
          </a:p>
        </p:txBody>
      </p:sp>
      <p:sp>
        <p:nvSpPr>
          <p:cNvPr id="4" name="文字方塊 3"/>
          <p:cNvSpPr txBox="1"/>
          <p:nvPr/>
        </p:nvSpPr>
        <p:spPr>
          <a:xfrm>
            <a:off x="1428728" y="6072206"/>
            <a:ext cx="6357982" cy="369332"/>
          </a:xfrm>
          <a:prstGeom prst="rect">
            <a:avLst/>
          </a:prstGeom>
          <a:noFill/>
        </p:spPr>
        <p:txBody>
          <a:bodyPr wrap="square" rtlCol="0">
            <a:spAutoFit/>
          </a:bodyPr>
          <a:lstStyle/>
          <a:p>
            <a:pPr algn="ctr"/>
            <a:r>
              <a:rPr lang="zh-TW" alt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取至</a:t>
            </a:r>
            <a:r>
              <a:rPr lang="en-US" altLang="zh-TW"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http://iss.met.ntou.edu.tw/~met/Energy/A/7/6.htm</a:t>
            </a:r>
            <a:endParaRPr lang="zh-TW" alt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5" name="圖片 4" descr="c9a42af12ed8f21a.jpg"/>
          <p:cNvPicPr>
            <a:picLocks noChangeAspect="1"/>
          </p:cNvPicPr>
          <p:nvPr/>
        </p:nvPicPr>
        <p:blipFill>
          <a:blip r:embed="rId2"/>
          <a:stretch>
            <a:fillRect/>
          </a:stretch>
        </p:blipFill>
        <p:spPr>
          <a:xfrm>
            <a:off x="7358082" y="642918"/>
            <a:ext cx="1643074" cy="121444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8" algn="l" rtl="0">
              <a:spcBef>
                <a:spcPct val="0"/>
              </a:spcBef>
            </a:pPr>
            <a:r>
              <a:rPr lang="zh-TW" alt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四</a:t>
            </a:r>
            <a:r>
              <a:rPr lang="en-US" altLang="zh-TW"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en-US" altLang="zh-TW" sz="4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bipv</a:t>
            </a:r>
            <a:r>
              <a:rPr lang="zh-TW" alt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建材元件對太陽入射建築輻射熱之影響分析</a:t>
            </a:r>
            <a:br>
              <a:rPr lang="zh-TW" alt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zh-TW" altLang="en-US" sz="1400" dirty="0"/>
          </a:p>
        </p:txBody>
      </p:sp>
      <p:sp>
        <p:nvSpPr>
          <p:cNvPr id="3" name="內容版面配置區 2"/>
          <p:cNvSpPr>
            <a:spLocks noGrp="1"/>
          </p:cNvSpPr>
          <p:nvPr>
            <p:ph idx="1"/>
          </p:nvPr>
        </p:nvSpPr>
        <p:spPr/>
        <p:txBody>
          <a:bodyPr/>
          <a:lstStyle/>
          <a:p>
            <a:r>
              <a:rPr lang="zh-TW" altLang="en-US" sz="2400" dirty="0" smtClean="0"/>
              <a:t>本案以</a:t>
            </a:r>
            <a:r>
              <a:rPr lang="en-US" altLang="zh-TW" sz="2400" dirty="0" smtClean="0"/>
              <a:t>DOE-2</a:t>
            </a:r>
            <a:r>
              <a:rPr lang="zh-TW" altLang="en-US" sz="2400" dirty="0" smtClean="0"/>
              <a:t>電腦程式模擬建築耗能，在維持室溫</a:t>
            </a:r>
            <a:r>
              <a:rPr lang="en-US" altLang="zh-TW" sz="2400" dirty="0" smtClean="0"/>
              <a:t>26</a:t>
            </a:r>
            <a:r>
              <a:rPr lang="zh-TW" altLang="en-US" sz="2400" dirty="0" smtClean="0"/>
              <a:t>℃的條件下，計算空調熱負荷。首先比較不同高度角遮陽型光電板與建築物入射輻射熱之關係，可發現入射輻射熱已</a:t>
            </a:r>
            <a:r>
              <a:rPr lang="en-US" altLang="zh-TW" sz="2400" dirty="0" smtClean="0"/>
              <a:t>10</a:t>
            </a:r>
            <a:r>
              <a:rPr lang="zh-TW" altLang="en-US" sz="2400" dirty="0" smtClean="0"/>
              <a:t>月至</a:t>
            </a:r>
            <a:r>
              <a:rPr lang="en-US" altLang="zh-TW" sz="2400" dirty="0" smtClean="0"/>
              <a:t>11</a:t>
            </a:r>
            <a:r>
              <a:rPr lang="zh-TW" altLang="en-US" sz="2400" dirty="0" smtClean="0"/>
              <a:t>月最高而已</a:t>
            </a:r>
            <a:r>
              <a:rPr lang="en-US" altLang="zh-TW" sz="2400" dirty="0" smtClean="0"/>
              <a:t>2</a:t>
            </a:r>
            <a:r>
              <a:rPr lang="zh-TW" altLang="en-US" sz="2400" dirty="0" smtClean="0"/>
              <a:t>月至</a:t>
            </a:r>
            <a:r>
              <a:rPr lang="en-US" altLang="zh-TW" sz="2400" dirty="0" smtClean="0"/>
              <a:t>3</a:t>
            </a:r>
            <a:r>
              <a:rPr lang="zh-TW" altLang="en-US" sz="2400" dirty="0" smtClean="0"/>
              <a:t>月最低，當遮陽型光電板以</a:t>
            </a:r>
            <a:r>
              <a:rPr lang="en-US" altLang="zh-TW" sz="2400" dirty="0" smtClean="0"/>
              <a:t>41</a:t>
            </a:r>
            <a:r>
              <a:rPr lang="zh-TW" altLang="en-US" sz="2400" dirty="0" smtClean="0"/>
              <a:t>度至</a:t>
            </a:r>
            <a:r>
              <a:rPr lang="en-US" altLang="zh-TW" sz="2400" dirty="0" smtClean="0"/>
              <a:t>51</a:t>
            </a:r>
            <a:r>
              <a:rPr lang="zh-TW" altLang="en-US" sz="2400" dirty="0" smtClean="0"/>
              <a:t>度高度角變化時，對太陽入射輻射熱得影響變化不大，比起未裝置遮陽型光電板，全年總和皆減少約</a:t>
            </a:r>
            <a:r>
              <a:rPr lang="en-US" altLang="zh-TW" sz="2400" dirty="0" smtClean="0"/>
              <a:t>26</a:t>
            </a:r>
            <a:r>
              <a:rPr lang="zh-TW" altLang="en-US" sz="2400" dirty="0" smtClean="0"/>
              <a:t>％。</a:t>
            </a:r>
            <a:endParaRPr lang="zh-TW" altLang="en-US" dirty="0"/>
          </a:p>
        </p:txBody>
      </p:sp>
      <p:sp>
        <p:nvSpPr>
          <p:cNvPr id="4" name="文字方塊 3"/>
          <p:cNvSpPr txBox="1"/>
          <p:nvPr/>
        </p:nvSpPr>
        <p:spPr>
          <a:xfrm>
            <a:off x="1357290" y="6072206"/>
            <a:ext cx="6429420" cy="369332"/>
          </a:xfrm>
          <a:prstGeom prst="rect">
            <a:avLst/>
          </a:prstGeom>
          <a:noFill/>
        </p:spPr>
        <p:txBody>
          <a:bodyPr wrap="square" rtlCol="0">
            <a:spAutoFit/>
          </a:bodyPr>
          <a:lstStyle/>
          <a:p>
            <a:pPr algn="ctr"/>
            <a:r>
              <a:rPr lang="zh-TW" alt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取至</a:t>
            </a:r>
            <a:r>
              <a:rPr lang="en-US" altLang="zh-TW"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http://iss.met.ntou.edu.tw/~met/Energy/A/7/6.htm</a:t>
            </a:r>
            <a:endParaRPr lang="zh-TW" alt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矩形 4"/>
          <p:cNvSpPr/>
          <p:nvPr/>
        </p:nvSpPr>
        <p:spPr>
          <a:xfrm>
            <a:off x="-3185893" y="2967335"/>
            <a:ext cx="3877985" cy="923330"/>
          </a:xfrm>
          <a:prstGeom prst="rect">
            <a:avLst/>
          </a:prstGeom>
          <a:noFill/>
        </p:spPr>
        <p:txBody>
          <a:bodyPr wrap="none" lIns="91440" tIns="45720" rIns="91440" bIns="45720">
            <a:spAutoFit/>
          </a:bodyPr>
          <a:lstStyle/>
          <a:p>
            <a:pPr lvl="8" algn="ctr"/>
            <a:endParaRPr lang="zh-TW"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太陽能房屋</a:t>
            </a:r>
            <a:endParaRPr lang="zh-TW" altLang="en-US" dirty="0"/>
          </a:p>
        </p:txBody>
      </p:sp>
      <p:pic>
        <p:nvPicPr>
          <p:cNvPr id="4" name="內容版面配置區 3" descr="29b93b115cf75806.jpg"/>
          <p:cNvPicPr>
            <a:picLocks noGrp="1" noChangeAspect="1"/>
          </p:cNvPicPr>
          <p:nvPr>
            <p:ph idx="1"/>
          </p:nvPr>
        </p:nvPicPr>
        <p:blipFill>
          <a:blip r:embed="rId2"/>
          <a:stretch>
            <a:fillRect/>
          </a:stretch>
        </p:blipFill>
        <p:spPr>
          <a:xfrm>
            <a:off x="1142976" y="1453743"/>
            <a:ext cx="6429419" cy="459950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太陽能汽車</a:t>
            </a:r>
            <a:endParaRPr lang="zh-TW" altLang="en-US" dirty="0"/>
          </a:p>
        </p:txBody>
      </p:sp>
      <p:pic>
        <p:nvPicPr>
          <p:cNvPr id="4" name="內容版面配置區 3" descr="9849055be2f0073c.jpg"/>
          <p:cNvPicPr>
            <a:picLocks noGrp="1" noChangeAspect="1"/>
          </p:cNvPicPr>
          <p:nvPr>
            <p:ph idx="1"/>
          </p:nvPr>
        </p:nvPicPr>
        <p:blipFill>
          <a:blip r:embed="rId2"/>
          <a:stretch>
            <a:fillRect/>
          </a:stretch>
        </p:blipFill>
        <p:spPr>
          <a:xfrm>
            <a:off x="2214546" y="2571744"/>
            <a:ext cx="4252791" cy="2962289"/>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地鐵">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地鐵">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地鐵">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51</TotalTime>
  <Words>642</Words>
  <Application>Microsoft Office PowerPoint</Application>
  <PresentationFormat>如螢幕大小 (4:3)</PresentationFormat>
  <Paragraphs>23</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地鐵</vt:lpstr>
      <vt:lpstr>太陽能的應用</vt:lpstr>
      <vt:lpstr>太陽能車為什麼可以動?</vt:lpstr>
      <vt:lpstr>一.前言</vt:lpstr>
      <vt:lpstr>二.研究方法</vt:lpstr>
      <vt:lpstr>三.BIPV發電效益結果與分析</vt:lpstr>
      <vt:lpstr>四.bipv建材元件對太陽入射建築輻射熱之影響分析 </vt:lpstr>
      <vt:lpstr>太陽能房屋</vt:lpstr>
      <vt:lpstr>太陽能汽車</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093108</dc:creator>
  <cp:lastModifiedBy>093108</cp:lastModifiedBy>
  <cp:revision>7</cp:revision>
  <dcterms:created xsi:type="dcterms:W3CDTF">2010-03-31T01:45:03Z</dcterms:created>
  <dcterms:modified xsi:type="dcterms:W3CDTF">2010-04-07T01:59:58Z</dcterms:modified>
</cp:coreProperties>
</file>