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3399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6979B-CAA4-4709-A820-07876FF555B3}" type="doc">
      <dgm:prSet loTypeId="urn:microsoft.com/office/officeart/2005/8/layout/vProcess5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C25E2EE-69C1-4A7D-891D-B5B057FF0A61}">
      <dgm:prSet phldrT="[文字]"/>
      <dgm:spPr/>
      <dgm:t>
        <a:bodyPr/>
        <a:lstStyle/>
        <a:p>
          <a:r>
            <a:rPr lang="zh-TW" altLang="en-US" smtClean="0"/>
            <a:t>使用風力發電機</a:t>
          </a:r>
          <a:r>
            <a:rPr lang="en-US" altLang="zh-TW" dirty="0" smtClean="0"/>
            <a:t>	</a:t>
          </a:r>
          <a:endParaRPr lang="zh-TW" altLang="en-US" dirty="0"/>
        </a:p>
      </dgm:t>
    </dgm:pt>
    <dgm:pt modelId="{80E26B79-60B7-4181-9A27-E322AC3ACAAB}" type="parTrans" cxnId="{E1C66EE0-23C8-492F-BE58-68DA8CF09F32}">
      <dgm:prSet/>
      <dgm:spPr/>
      <dgm:t>
        <a:bodyPr/>
        <a:lstStyle/>
        <a:p>
          <a:endParaRPr lang="zh-TW" altLang="en-US"/>
        </a:p>
      </dgm:t>
    </dgm:pt>
    <dgm:pt modelId="{EE4AD9AF-51EF-4513-B4E4-27EAD3BAF45E}" type="sibTrans" cxnId="{E1C66EE0-23C8-492F-BE58-68DA8CF09F32}">
      <dgm:prSet/>
      <dgm:spPr/>
      <dgm:t>
        <a:bodyPr/>
        <a:lstStyle/>
        <a:p>
          <a:endParaRPr lang="zh-TW" altLang="en-US"/>
        </a:p>
      </dgm:t>
    </dgm:pt>
    <dgm:pt modelId="{7ED4961C-D4F9-4278-B4ED-69B81774F2BD}">
      <dgm:prSet phldrT="[文字]"/>
      <dgm:spPr/>
      <dgm:t>
        <a:bodyPr/>
        <a:lstStyle/>
        <a:p>
          <a:r>
            <a:rPr lang="zh-TW" altLang="en-US" dirty="0" smtClean="0"/>
            <a:t>讓住在海邊的人</a:t>
          </a:r>
          <a:endParaRPr lang="zh-TW" altLang="en-US" dirty="0"/>
        </a:p>
      </dgm:t>
    </dgm:pt>
    <dgm:pt modelId="{FD4FF8D6-74BE-45AE-BB06-696C8C4DB233}" type="parTrans" cxnId="{F442D8EA-003F-4500-A0A2-63F4A32E385B}">
      <dgm:prSet/>
      <dgm:spPr/>
      <dgm:t>
        <a:bodyPr/>
        <a:lstStyle/>
        <a:p>
          <a:endParaRPr lang="zh-TW" altLang="en-US"/>
        </a:p>
      </dgm:t>
    </dgm:pt>
    <dgm:pt modelId="{2173482C-C928-4D3C-A45D-704B88D9ECDB}" type="sibTrans" cxnId="{F442D8EA-003F-4500-A0A2-63F4A32E385B}">
      <dgm:prSet/>
      <dgm:spPr/>
      <dgm:t>
        <a:bodyPr/>
        <a:lstStyle/>
        <a:p>
          <a:endParaRPr lang="zh-TW" altLang="en-US"/>
        </a:p>
      </dgm:t>
    </dgm:pt>
    <dgm:pt modelId="{C57B2DE4-35B2-4B1E-A0CA-3F4E40D96C7C}">
      <dgm:prSet phldrT="[文字]"/>
      <dgm:spPr/>
      <dgm:t>
        <a:bodyPr/>
        <a:lstStyle/>
        <a:p>
          <a:r>
            <a:rPr lang="zh-TW" altLang="en-US" dirty="0" smtClean="0"/>
            <a:t>利用大自然的電</a:t>
          </a:r>
          <a:endParaRPr lang="zh-TW" altLang="en-US" dirty="0"/>
        </a:p>
      </dgm:t>
    </dgm:pt>
    <dgm:pt modelId="{169603CC-46C4-4171-B818-DDD72045F7B3}" type="parTrans" cxnId="{6C050DE5-3802-4610-AE5B-C948F19CBD73}">
      <dgm:prSet/>
      <dgm:spPr/>
      <dgm:t>
        <a:bodyPr/>
        <a:lstStyle/>
        <a:p>
          <a:endParaRPr lang="zh-TW" altLang="en-US"/>
        </a:p>
      </dgm:t>
    </dgm:pt>
    <dgm:pt modelId="{5F678D47-2514-47E1-A8EE-0F898D27503B}" type="sibTrans" cxnId="{6C050DE5-3802-4610-AE5B-C948F19CBD73}">
      <dgm:prSet/>
      <dgm:spPr/>
      <dgm:t>
        <a:bodyPr/>
        <a:lstStyle/>
        <a:p>
          <a:endParaRPr lang="zh-TW" altLang="en-US"/>
        </a:p>
      </dgm:t>
    </dgm:pt>
    <dgm:pt modelId="{09DAA6A4-C3F3-4A3A-82F7-D0795B1888C7}" type="pres">
      <dgm:prSet presAssocID="{A576979B-CAA4-4709-A820-07876FF555B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F7D19A-FB86-4C91-901D-7E3834D4AF24}" type="pres">
      <dgm:prSet presAssocID="{A576979B-CAA4-4709-A820-07876FF555B3}" presName="dummyMaxCanvas" presStyleCnt="0">
        <dgm:presLayoutVars/>
      </dgm:prSet>
      <dgm:spPr/>
    </dgm:pt>
    <dgm:pt modelId="{D3A65A41-D08C-4F4C-9B53-AF5284F99A15}" type="pres">
      <dgm:prSet presAssocID="{A576979B-CAA4-4709-A820-07876FF555B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ECBE2A-8094-4118-A802-77131F8DAC8C}" type="pres">
      <dgm:prSet presAssocID="{A576979B-CAA4-4709-A820-07876FF555B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1619E2-924C-4A04-8623-F881FE444BB4}" type="pres">
      <dgm:prSet presAssocID="{A576979B-CAA4-4709-A820-07876FF555B3}" presName="ThreeNodes_3" presStyleLbl="node1" presStyleIdx="2" presStyleCnt="3" custLinFactNeighborX="2747" custLinFactNeighborY="3089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ED5889-5F19-496B-BC29-A6240F792352}" type="pres">
      <dgm:prSet presAssocID="{A576979B-CAA4-4709-A820-07876FF555B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9DA3D6-FECF-4D90-9809-AE779FECEA2B}" type="pres">
      <dgm:prSet presAssocID="{A576979B-CAA4-4709-A820-07876FF555B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3FEDC2-6A5D-489B-99A0-C4395E0AF81F}" type="pres">
      <dgm:prSet presAssocID="{A576979B-CAA4-4709-A820-07876FF555B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55C329-11C2-4F2A-8E67-CF7DE14963BD}" type="pres">
      <dgm:prSet presAssocID="{A576979B-CAA4-4709-A820-07876FF555B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34821D-9311-48D1-8651-0F3A0BF5D397}" type="pres">
      <dgm:prSet presAssocID="{A576979B-CAA4-4709-A820-07876FF555B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13A8F7E-1C26-41DA-A9D4-8FF956F2C41A}" type="presOf" srcId="{A576979B-CAA4-4709-A820-07876FF555B3}" destId="{09DAA6A4-C3F3-4A3A-82F7-D0795B1888C7}" srcOrd="0" destOrd="0" presId="urn:microsoft.com/office/officeart/2005/8/layout/vProcess5"/>
    <dgm:cxn modelId="{6C050DE5-3802-4610-AE5B-C948F19CBD73}" srcId="{A576979B-CAA4-4709-A820-07876FF555B3}" destId="{C57B2DE4-35B2-4B1E-A0CA-3F4E40D96C7C}" srcOrd="2" destOrd="0" parTransId="{169603CC-46C4-4171-B818-DDD72045F7B3}" sibTransId="{5F678D47-2514-47E1-A8EE-0F898D27503B}"/>
    <dgm:cxn modelId="{95843640-53C9-434F-B45B-4A3AC8B8BFE2}" type="presOf" srcId="{9C25E2EE-69C1-4A7D-891D-B5B057FF0A61}" destId="{D03FEDC2-6A5D-489B-99A0-C4395E0AF81F}" srcOrd="1" destOrd="0" presId="urn:microsoft.com/office/officeart/2005/8/layout/vProcess5"/>
    <dgm:cxn modelId="{A9516B4F-A265-4C07-A33A-446BA76B71BB}" type="presOf" srcId="{7ED4961C-D4F9-4278-B4ED-69B81774F2BD}" destId="{C855C329-11C2-4F2A-8E67-CF7DE14963BD}" srcOrd="1" destOrd="0" presId="urn:microsoft.com/office/officeart/2005/8/layout/vProcess5"/>
    <dgm:cxn modelId="{09222ABB-3256-42CF-BF5C-E92152F0AA5E}" type="presOf" srcId="{2173482C-C928-4D3C-A45D-704B88D9ECDB}" destId="{D39DA3D6-FECF-4D90-9809-AE779FECEA2B}" srcOrd="0" destOrd="0" presId="urn:microsoft.com/office/officeart/2005/8/layout/vProcess5"/>
    <dgm:cxn modelId="{6C076F23-7BBD-4E25-9B61-E20F0D97BA06}" type="presOf" srcId="{EE4AD9AF-51EF-4513-B4E4-27EAD3BAF45E}" destId="{B4ED5889-5F19-496B-BC29-A6240F792352}" srcOrd="0" destOrd="0" presId="urn:microsoft.com/office/officeart/2005/8/layout/vProcess5"/>
    <dgm:cxn modelId="{03369E63-24FC-4956-9116-9E127ED9094B}" type="presOf" srcId="{C57B2DE4-35B2-4B1E-A0CA-3F4E40D96C7C}" destId="{BA1619E2-924C-4A04-8623-F881FE444BB4}" srcOrd="0" destOrd="0" presId="urn:microsoft.com/office/officeart/2005/8/layout/vProcess5"/>
    <dgm:cxn modelId="{F442D8EA-003F-4500-A0A2-63F4A32E385B}" srcId="{A576979B-CAA4-4709-A820-07876FF555B3}" destId="{7ED4961C-D4F9-4278-B4ED-69B81774F2BD}" srcOrd="1" destOrd="0" parTransId="{FD4FF8D6-74BE-45AE-BB06-696C8C4DB233}" sibTransId="{2173482C-C928-4D3C-A45D-704B88D9ECDB}"/>
    <dgm:cxn modelId="{58212B6F-78BF-4204-AC23-68438F7736EC}" type="presOf" srcId="{7ED4961C-D4F9-4278-B4ED-69B81774F2BD}" destId="{EFECBE2A-8094-4118-A802-77131F8DAC8C}" srcOrd="0" destOrd="0" presId="urn:microsoft.com/office/officeart/2005/8/layout/vProcess5"/>
    <dgm:cxn modelId="{E1C66EE0-23C8-492F-BE58-68DA8CF09F32}" srcId="{A576979B-CAA4-4709-A820-07876FF555B3}" destId="{9C25E2EE-69C1-4A7D-891D-B5B057FF0A61}" srcOrd="0" destOrd="0" parTransId="{80E26B79-60B7-4181-9A27-E322AC3ACAAB}" sibTransId="{EE4AD9AF-51EF-4513-B4E4-27EAD3BAF45E}"/>
    <dgm:cxn modelId="{B519802A-5F1F-44BF-AAAD-1391A2B86954}" type="presOf" srcId="{9C25E2EE-69C1-4A7D-891D-B5B057FF0A61}" destId="{D3A65A41-D08C-4F4C-9B53-AF5284F99A15}" srcOrd="0" destOrd="0" presId="urn:microsoft.com/office/officeart/2005/8/layout/vProcess5"/>
    <dgm:cxn modelId="{3D4D3D4B-F0AA-4256-969C-3EF75390533A}" type="presOf" srcId="{C57B2DE4-35B2-4B1E-A0CA-3F4E40D96C7C}" destId="{2234821D-9311-48D1-8651-0F3A0BF5D397}" srcOrd="1" destOrd="0" presId="urn:microsoft.com/office/officeart/2005/8/layout/vProcess5"/>
    <dgm:cxn modelId="{93F48782-7159-477F-9429-CC2F06974F62}" type="presParOf" srcId="{09DAA6A4-C3F3-4A3A-82F7-D0795B1888C7}" destId="{15F7D19A-FB86-4C91-901D-7E3834D4AF24}" srcOrd="0" destOrd="0" presId="urn:microsoft.com/office/officeart/2005/8/layout/vProcess5"/>
    <dgm:cxn modelId="{1742A1B8-0F2B-4E73-8859-32F850D13502}" type="presParOf" srcId="{09DAA6A4-C3F3-4A3A-82F7-D0795B1888C7}" destId="{D3A65A41-D08C-4F4C-9B53-AF5284F99A15}" srcOrd="1" destOrd="0" presId="urn:microsoft.com/office/officeart/2005/8/layout/vProcess5"/>
    <dgm:cxn modelId="{7AC01D0E-9DC2-404D-986C-9D77121592DC}" type="presParOf" srcId="{09DAA6A4-C3F3-4A3A-82F7-D0795B1888C7}" destId="{EFECBE2A-8094-4118-A802-77131F8DAC8C}" srcOrd="2" destOrd="0" presId="urn:microsoft.com/office/officeart/2005/8/layout/vProcess5"/>
    <dgm:cxn modelId="{E9614E6F-65DC-4C7B-A0E4-7C6F0BC5D61B}" type="presParOf" srcId="{09DAA6A4-C3F3-4A3A-82F7-D0795B1888C7}" destId="{BA1619E2-924C-4A04-8623-F881FE444BB4}" srcOrd="3" destOrd="0" presId="urn:microsoft.com/office/officeart/2005/8/layout/vProcess5"/>
    <dgm:cxn modelId="{3D298B22-E267-4FC1-ABB2-359DF39E2442}" type="presParOf" srcId="{09DAA6A4-C3F3-4A3A-82F7-D0795B1888C7}" destId="{B4ED5889-5F19-496B-BC29-A6240F792352}" srcOrd="4" destOrd="0" presId="urn:microsoft.com/office/officeart/2005/8/layout/vProcess5"/>
    <dgm:cxn modelId="{B4B66874-422A-49EC-9427-EB78FDD15FA0}" type="presParOf" srcId="{09DAA6A4-C3F3-4A3A-82F7-D0795B1888C7}" destId="{D39DA3D6-FECF-4D90-9809-AE779FECEA2B}" srcOrd="5" destOrd="0" presId="urn:microsoft.com/office/officeart/2005/8/layout/vProcess5"/>
    <dgm:cxn modelId="{06F1E585-8B56-400E-A247-3815F6947686}" type="presParOf" srcId="{09DAA6A4-C3F3-4A3A-82F7-D0795B1888C7}" destId="{D03FEDC2-6A5D-489B-99A0-C4395E0AF81F}" srcOrd="6" destOrd="0" presId="urn:microsoft.com/office/officeart/2005/8/layout/vProcess5"/>
    <dgm:cxn modelId="{C3EE06F8-7FD2-464F-987B-C3CDA2D6D148}" type="presParOf" srcId="{09DAA6A4-C3F3-4A3A-82F7-D0795B1888C7}" destId="{C855C329-11C2-4F2A-8E67-CF7DE14963BD}" srcOrd="7" destOrd="0" presId="urn:microsoft.com/office/officeart/2005/8/layout/vProcess5"/>
    <dgm:cxn modelId="{40710DC7-D73F-46AF-88B7-A2BFFB6577D9}" type="presParOf" srcId="{09DAA6A4-C3F3-4A3A-82F7-D0795B1888C7}" destId="{2234821D-9311-48D1-8651-0F3A0BF5D397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705FC1-08AE-4733-B235-4E28259B0853}" type="datetimeFigureOut">
              <a:rPr lang="zh-TW" altLang="en-US" smtClean="0"/>
              <a:pPr/>
              <a:t>2010/4/14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2C0D09-B6BF-4533-9812-2D9771741FF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21333396">
            <a:off x="714348" y="1285860"/>
            <a:ext cx="7772400" cy="1785950"/>
          </a:xfrm>
          <a:ln w="76200">
            <a:solidFill>
              <a:srgbClr val="7030A0"/>
            </a:solidFill>
          </a:ln>
        </p:spPr>
        <p:txBody>
          <a:bodyPr/>
          <a:lstStyle/>
          <a:p>
            <a:r>
              <a:rPr lang="zh-TW" altLang="en-US" b="1" dirty="0" smtClean="0">
                <a:ln w="180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風能介紹與應用</a:t>
            </a:r>
            <a:endParaRPr lang="zh-TW" altLang="en-US" b="1" dirty="0">
              <a:ln w="180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21032607">
            <a:off x="1593703" y="4000855"/>
            <a:ext cx="6275142" cy="2220000"/>
          </a:xfrm>
          <a:solidFill>
            <a:schemeClr val="accent1"/>
          </a:solidFill>
          <a:effectLst>
            <a:outerShdw blurRad="279400" dist="50800" dir="5400000" sx="94000" sy="94000" algn="ctr" rotWithShape="0">
              <a:srgbClr val="000000">
                <a:alpha val="43137"/>
              </a:srgbClr>
            </a:outerShdw>
          </a:effectLst>
          <a:scene3d>
            <a:camera prst="orthographicFront">
              <a:rot lat="0" lon="0" rev="21299999"/>
            </a:camera>
            <a:lightRig rig="threePt" dir="t"/>
          </a:scene3d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學校：中園國小</a:t>
            </a:r>
            <a:endParaRPr lang="en-US" altLang="zh-TW" sz="3600" dirty="0" smtClean="0">
              <a:solidFill>
                <a:srgbClr val="0070C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班級：六年三班</a:t>
            </a:r>
            <a:endParaRPr lang="en-US" altLang="zh-TW" sz="3600" dirty="0" smtClean="0">
              <a:solidFill>
                <a:srgbClr val="0070C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號碼：二十六號</a:t>
            </a:r>
            <a:endParaRPr lang="en-US" altLang="zh-TW" sz="3600" dirty="0" smtClean="0">
              <a:solidFill>
                <a:srgbClr val="0070C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姓名：陳媛涵</a:t>
            </a:r>
            <a:endParaRPr lang="en-US" altLang="zh-TW" sz="3600" dirty="0" smtClean="0">
              <a:solidFill>
                <a:srgbClr val="0070C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857488" y="5429264"/>
            <a:ext cx="4143404" cy="60577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以下全部位於</a:t>
            </a:r>
            <a:r>
              <a:rPr lang="en-US" altLang="zh-TW" dirty="0" smtClean="0"/>
              <a:t>yahoo</a:t>
            </a:r>
            <a:r>
              <a:rPr lang="zh-TW" altLang="en-US" dirty="0" smtClean="0"/>
              <a:t>查詢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>
                <a:ln>
                  <a:solidFill>
                    <a:srgbClr val="66FF66"/>
                  </a:solidFill>
                </a:ln>
                <a:solidFill>
                  <a:srgbClr val="9900FF"/>
                </a:solidFill>
              </a:rPr>
              <a:t>風力發電機的圖片</a:t>
            </a:r>
            <a:endParaRPr lang="zh-TW" altLang="en-US" dirty="0">
              <a:ln>
                <a:solidFill>
                  <a:srgbClr val="66FF66"/>
                </a:solidFill>
              </a:ln>
              <a:solidFill>
                <a:srgbClr val="9900FF"/>
              </a:solidFill>
            </a:endParaRPr>
          </a:p>
        </p:txBody>
      </p:sp>
      <p:sp>
        <p:nvSpPr>
          <p:cNvPr id="7" name="文字版面配置區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zh-TW" altLang="en-US" dirty="0" smtClean="0">
                <a:ln>
                  <a:solidFill>
                    <a:srgbClr val="9900FF"/>
                  </a:solidFill>
                </a:ln>
                <a:solidFill>
                  <a:srgbClr val="9900FF"/>
                </a:solidFill>
              </a:rPr>
              <a:t>風力發電機</a:t>
            </a:r>
            <a:r>
              <a:rPr lang="zh-TW" altLang="en-US" dirty="0" smtClean="0">
                <a:ln w="18000">
                  <a:solidFill>
                    <a:srgbClr val="9900FF"/>
                  </a:solidFill>
                  <a:prstDash val="solid"/>
                  <a:miter lim="800000"/>
                </a:ln>
                <a:solidFill>
                  <a:srgbClr val="66FF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的介紹</a:t>
            </a:r>
            <a:endParaRPr lang="zh-TW" altLang="en-US" dirty="0">
              <a:ln w="18000">
                <a:solidFill>
                  <a:srgbClr val="9900FF"/>
                </a:solidFill>
                <a:prstDash val="solid"/>
                <a:miter lim="800000"/>
              </a:ln>
              <a:solidFill>
                <a:srgbClr val="66FF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內容版面配置區 8" descr="d6eee099b2c0d11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 rot="20603169">
            <a:off x="500034" y="3071810"/>
            <a:ext cx="3368712" cy="2286016"/>
          </a:xfrm>
        </p:spPr>
      </p:pic>
      <p:graphicFrame>
        <p:nvGraphicFramePr>
          <p:cNvPr id="11" name="內容版面配置區 10"/>
          <p:cNvGraphicFramePr>
            <a:graphicFrameLocks noGrp="1"/>
          </p:cNvGraphicFramePr>
          <p:nvPr>
            <p:ph sz="quarter" idx="4"/>
          </p:nvPr>
        </p:nvGraphicFramePr>
        <p:xfrm>
          <a:off x="4652963" y="1447800"/>
          <a:ext cx="39306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285720" y="600076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http://tw.image.search.yahoo.com/search/</a:t>
            </a:r>
            <a:endParaRPr lang="zh-TW" altLang="en-US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排標題 8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風力發電機的大概說明</a:t>
            </a:r>
            <a:endParaRPr lang="zh-TW" alt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直排文字版面配置區 9"/>
          <p:cNvSpPr>
            <a:spLocks noGrp="1"/>
          </p:cNvSpPr>
          <p:nvPr>
            <p:ph type="body" orient="vert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風力發電的原理，是利用風力帶動風車葉片旋轉，再透過增速機將旋轉的速度提升，來促使發電機發電。依據目前的風車技術，大約是每秒三公尺的微風速度（微風的程度），便可以開始發電，並產生風速在每秒十三至十五公尺時（大樹幹搖動的程度）的情況下達到最大的輸出力道風力發電設置地點須風性良好（風期長、平均風速大、風力平穩）且不受遮擋；並考慮地理環境適宜及交通便利，以減少投資成本並增加出力。一般常設於田埂、河堤、防風林、山脊等，海邊因不受阻檔亦為極佳之設置場所。現在全球之趨勢為朝離岸式發展，以利用海上更佳之風能及節省陸地資源。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100013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發電機分成兩種</a:t>
            </a:r>
            <a:r>
              <a:rPr lang="en-US" altLang="zh-TW" dirty="0" smtClean="0"/>
              <a:t>1.</a:t>
            </a:r>
            <a:r>
              <a:rPr lang="zh-TW" altLang="en-US" dirty="0" smtClean="0"/>
              <a:t> </a:t>
            </a:r>
            <a:r>
              <a:rPr lang="en-US" altLang="zh-TW" dirty="0" smtClean="0"/>
              <a:t>"</a:t>
            </a:r>
            <a:r>
              <a:rPr lang="zh-TW" altLang="en-US" dirty="0" smtClean="0"/>
              <a:t>水平軸</a:t>
            </a:r>
            <a:r>
              <a:rPr lang="en-US" altLang="zh-TW" dirty="0" smtClean="0"/>
              <a:t>“2.〝</a:t>
            </a:r>
            <a:r>
              <a:rPr lang="zh-TW" altLang="en-US" dirty="0" smtClean="0"/>
              <a:t>風葉片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  <p:pic>
        <p:nvPicPr>
          <p:cNvPr id="5" name="圖片 4" descr="d6eee099b2c0d1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736"/>
            <a:ext cx="3786214" cy="3214710"/>
          </a:xfrm>
          <a:prstGeom prst="rect">
            <a:avLst/>
          </a:prstGeom>
        </p:spPr>
      </p:pic>
      <p:pic>
        <p:nvPicPr>
          <p:cNvPr id="6" name="圖片 5" descr="f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1428736"/>
            <a:ext cx="4286280" cy="321471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85721" y="4714884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5400" b="1" cap="all" dirty="0" smtClean="0">
                <a:ln w="9000" cmpd="sng">
                  <a:solidFill>
                    <a:srgbClr val="FADA7A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ADA7A">
                        <a:shade val="20000"/>
                        <a:satMod val="245000"/>
                      </a:srgbClr>
                    </a:gs>
                    <a:gs pos="43000">
                      <a:srgbClr val="FADA7A">
                        <a:satMod val="255000"/>
                      </a:srgbClr>
                    </a:gs>
                    <a:gs pos="48000">
                      <a:srgbClr val="FADA7A">
                        <a:shade val="85000"/>
                        <a:satMod val="255000"/>
                      </a:srgbClr>
                    </a:gs>
                    <a:gs pos="100000">
                      <a:srgbClr val="FADA7A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風葉片</a:t>
            </a:r>
            <a:endParaRPr lang="en-US" altLang="zh-TW" sz="5400" b="1" cap="all" dirty="0" smtClean="0">
              <a:ln w="9000" cmpd="sng">
                <a:solidFill>
                  <a:srgbClr val="FADA7A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FADA7A">
                      <a:shade val="20000"/>
                      <a:satMod val="245000"/>
                    </a:srgbClr>
                  </a:gs>
                  <a:gs pos="43000">
                    <a:srgbClr val="FADA7A">
                      <a:satMod val="255000"/>
                    </a:srgbClr>
                  </a:gs>
                  <a:gs pos="48000">
                    <a:srgbClr val="FADA7A">
                      <a:shade val="85000"/>
                      <a:satMod val="255000"/>
                    </a:srgbClr>
                  </a:gs>
                  <a:gs pos="100000">
                    <a:srgbClr val="FADA7A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向上箭號 8"/>
          <p:cNvSpPr/>
          <p:nvPr/>
        </p:nvSpPr>
        <p:spPr>
          <a:xfrm>
            <a:off x="3286116" y="4643446"/>
            <a:ext cx="714380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 rot="10800000" flipV="1">
            <a:off x="2055926" y="3890664"/>
            <a:ext cx="64451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水平軸</a:t>
            </a:r>
            <a:endParaRPr lang="zh-TW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502920" y="214290"/>
            <a:ext cx="8183880" cy="1428760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9900FF"/>
                </a:solidFill>
              </a:rPr>
              <a:t>風</a:t>
            </a:r>
            <a:r>
              <a:rPr lang="zh-TW" altLang="en-US" sz="7200" dirty="0" smtClean="0">
                <a:solidFill>
                  <a:srgbClr val="FFFF00"/>
                </a:solidFill>
              </a:rPr>
              <a:t>的</a:t>
            </a:r>
            <a:r>
              <a:rPr lang="zh-TW" altLang="en-US" sz="7200" dirty="0" smtClean="0">
                <a:solidFill>
                  <a:srgbClr val="00B0F0"/>
                </a:solidFill>
              </a:rPr>
              <a:t>優</a:t>
            </a:r>
            <a:r>
              <a:rPr lang="zh-TW" altLang="en-US" sz="7200" dirty="0" smtClean="0">
                <a:solidFill>
                  <a:srgbClr val="FF0000"/>
                </a:solidFill>
              </a:rPr>
              <a:t>點</a:t>
            </a:r>
            <a:r>
              <a:rPr lang="zh-TW" altLang="en-US" sz="7200" dirty="0" smtClean="0">
                <a:solidFill>
                  <a:srgbClr val="00B050"/>
                </a:solidFill>
              </a:rPr>
              <a:t>與</a:t>
            </a:r>
            <a:r>
              <a:rPr lang="zh-TW" altLang="en-US" sz="7200" dirty="0" smtClean="0">
                <a:solidFill>
                  <a:schemeClr val="bg1"/>
                </a:solidFill>
              </a:rPr>
              <a:t>缺</a:t>
            </a:r>
            <a:r>
              <a:rPr lang="zh-TW" altLang="en-US" sz="7200" dirty="0" smtClean="0">
                <a:solidFill>
                  <a:schemeClr val="tx1"/>
                </a:solidFill>
              </a:rPr>
              <a:t>點</a:t>
            </a:r>
            <a:endParaRPr lang="zh-TW" altLang="en-US" sz="72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1472" y="2143116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 smtClean="0">
                <a:solidFill>
                  <a:srgbClr val="FFC000"/>
                </a:solidFill>
              </a:rPr>
              <a:t>優點：</a:t>
            </a:r>
            <a:r>
              <a:rPr lang="zh-TW" altLang="en-US" sz="5400" dirty="0" smtClean="0">
                <a:solidFill>
                  <a:srgbClr val="FF3399"/>
                </a:solidFill>
              </a:rPr>
              <a:t>不會造成公害而且取用不盡</a:t>
            </a:r>
            <a:endParaRPr lang="zh-TW" altLang="en-US" sz="5400" dirty="0">
              <a:solidFill>
                <a:srgbClr val="FF3399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 rot="10800000" flipV="1">
            <a:off x="285720" y="2391315"/>
            <a:ext cx="807249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altLang="zh-TW" sz="4400" b="1" dirty="0" smtClean="0">
              <a:solidFill>
                <a:srgbClr val="FFC000"/>
              </a:solidFill>
            </a:endParaRPr>
          </a:p>
          <a:p>
            <a:pPr algn="r"/>
            <a:endParaRPr lang="en-US" altLang="zh-TW" sz="4800" b="1" dirty="0" smtClean="0">
              <a:solidFill>
                <a:srgbClr val="FFC000"/>
              </a:solidFill>
            </a:endParaRPr>
          </a:p>
          <a:p>
            <a:pPr algn="r"/>
            <a:r>
              <a:rPr lang="zh-TW" altLang="en-US" sz="4800" b="1" dirty="0" smtClean="0">
                <a:solidFill>
                  <a:srgbClr val="FFC000"/>
                </a:solidFill>
              </a:rPr>
              <a:t>缺點：</a:t>
            </a:r>
            <a:r>
              <a:rPr lang="zh-TW" altLang="en-US" sz="4800" dirty="0" smtClean="0">
                <a:solidFill>
                  <a:srgbClr val="9900FF"/>
                </a:solidFill>
              </a:rPr>
              <a:t>風力</a:t>
            </a:r>
            <a:r>
              <a:rPr lang="zh-TW" altLang="en-US" sz="4800" dirty="0" smtClean="0">
                <a:solidFill>
                  <a:srgbClr val="9900FF"/>
                </a:solidFill>
              </a:rPr>
              <a:t>不穩定，風力和風向時常改變，能量無法</a:t>
            </a:r>
            <a:r>
              <a:rPr lang="zh-TW" altLang="en-US" sz="4800" dirty="0" smtClean="0">
                <a:solidFill>
                  <a:srgbClr val="9900FF"/>
                </a:solidFill>
              </a:rPr>
              <a:t>集中</a:t>
            </a:r>
            <a:r>
              <a:rPr lang="zh-TW" altLang="en-US" sz="4800" dirty="0" smtClean="0">
                <a:solidFill>
                  <a:srgbClr val="9900FF"/>
                </a:solidFill>
              </a:rPr>
              <a:t>。</a:t>
            </a:r>
            <a:endParaRPr lang="zh-TW" altLang="en-US" sz="4800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版面配置區 8" descr="f-1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57158" y="428604"/>
            <a:ext cx="3429024" cy="3309407"/>
          </a:xfrm>
        </p:spPr>
      </p:pic>
      <p:sp>
        <p:nvSpPr>
          <p:cNvPr id="5" name="內容版面配置區 4"/>
          <p:cNvSpPr>
            <a:spLocks noGrp="1"/>
          </p:cNvSpPr>
          <p:nvPr>
            <p:ph sz="half" idx="4294967295"/>
          </p:nvPr>
        </p:nvSpPr>
        <p:spPr>
          <a:xfrm>
            <a:off x="5213350" y="530225"/>
            <a:ext cx="3930650" cy="438943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型號 </a:t>
            </a:r>
            <a:r>
              <a:rPr lang="en-US" altLang="zh-TW" dirty="0" smtClean="0"/>
              <a:t>WT-300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額定</a:t>
            </a:r>
            <a:r>
              <a:rPr lang="zh-TW" altLang="en-US" dirty="0" smtClean="0"/>
              <a:t>輸出： </a:t>
            </a:r>
            <a:r>
              <a:rPr lang="en-US" altLang="zh-TW" dirty="0" smtClean="0"/>
              <a:t>300(W) </a:t>
            </a:r>
            <a:endParaRPr lang="en-US" altLang="zh-TW" dirty="0" smtClean="0"/>
          </a:p>
          <a:p>
            <a:r>
              <a:rPr lang="zh-TW" altLang="en-US" dirty="0" smtClean="0"/>
              <a:t>最大</a:t>
            </a:r>
            <a:r>
              <a:rPr lang="zh-TW" altLang="en-US" dirty="0" smtClean="0"/>
              <a:t>輸出： </a:t>
            </a:r>
            <a:r>
              <a:rPr lang="en-US" altLang="zh-TW" dirty="0" smtClean="0"/>
              <a:t>500(W) </a:t>
            </a:r>
            <a:r>
              <a:rPr lang="zh-TW" altLang="en-US" dirty="0" smtClean="0"/>
              <a:t>葉  片  數： </a:t>
            </a:r>
            <a:r>
              <a:rPr lang="en-US" altLang="zh-TW" dirty="0" smtClean="0"/>
              <a:t>3 or 5 </a:t>
            </a:r>
            <a:r>
              <a:rPr lang="zh-TW" altLang="en-US" dirty="0" smtClean="0"/>
              <a:t>葉片直徑： </a:t>
            </a:r>
            <a:r>
              <a:rPr lang="en-US" altLang="zh-TW" dirty="0" smtClean="0"/>
              <a:t>1.5(M) </a:t>
            </a:r>
            <a:endParaRPr lang="en-US" altLang="zh-TW" dirty="0" smtClean="0"/>
          </a:p>
          <a:p>
            <a:r>
              <a:rPr lang="zh-TW" altLang="en-US" dirty="0" smtClean="0"/>
              <a:t>額定</a:t>
            </a:r>
            <a:r>
              <a:rPr lang="zh-TW" altLang="en-US" dirty="0" smtClean="0"/>
              <a:t>電壓： </a:t>
            </a:r>
            <a:r>
              <a:rPr lang="en-US" altLang="zh-TW" dirty="0" smtClean="0"/>
              <a:t>24VDC </a:t>
            </a:r>
            <a:endParaRPr lang="en-US" altLang="zh-TW" dirty="0" smtClean="0"/>
          </a:p>
          <a:p>
            <a:r>
              <a:rPr lang="zh-TW" altLang="en-US" dirty="0" smtClean="0"/>
              <a:t>額定</a:t>
            </a:r>
            <a:r>
              <a:rPr lang="zh-TW" altLang="en-US" dirty="0" smtClean="0"/>
              <a:t>轉速： </a:t>
            </a:r>
            <a:r>
              <a:rPr lang="en-US" altLang="zh-TW" dirty="0" smtClean="0"/>
              <a:t>450(RPM) </a:t>
            </a:r>
            <a:r>
              <a:rPr lang="zh-TW" altLang="en-US" dirty="0" smtClean="0"/>
              <a:t>啟動風速： </a:t>
            </a:r>
            <a:r>
              <a:rPr lang="en-US" altLang="zh-TW" dirty="0" smtClean="0"/>
              <a:t>2.5(m/s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切入風速： </a:t>
            </a:r>
            <a:r>
              <a:rPr lang="en-US" altLang="zh-TW" dirty="0" smtClean="0"/>
              <a:t>3(m/s) </a:t>
            </a:r>
            <a:endParaRPr lang="en-US" altLang="zh-TW" dirty="0" smtClean="0"/>
          </a:p>
          <a:p>
            <a:r>
              <a:rPr lang="zh-TW" altLang="en-US" dirty="0" smtClean="0"/>
              <a:t>額定</a:t>
            </a:r>
            <a:r>
              <a:rPr lang="zh-TW" altLang="en-US" dirty="0" smtClean="0"/>
              <a:t>風速： </a:t>
            </a:r>
            <a:r>
              <a:rPr lang="en-US" altLang="zh-TW" dirty="0" smtClean="0"/>
              <a:t>12(m/s) </a:t>
            </a:r>
            <a:endParaRPr lang="en-US" altLang="zh-TW" dirty="0" smtClean="0"/>
          </a:p>
          <a:p>
            <a:r>
              <a:rPr lang="zh-TW" altLang="en-US" dirty="0" smtClean="0"/>
              <a:t>安全</a:t>
            </a:r>
            <a:r>
              <a:rPr lang="zh-TW" altLang="en-US" dirty="0" smtClean="0"/>
              <a:t>風速： </a:t>
            </a:r>
            <a:r>
              <a:rPr lang="en-US" altLang="zh-TW" dirty="0" smtClean="0"/>
              <a:t>35(m/s) </a:t>
            </a:r>
            <a:endParaRPr lang="en-US" altLang="zh-TW" dirty="0" smtClean="0"/>
          </a:p>
        </p:txBody>
      </p:sp>
      <p:pic>
        <p:nvPicPr>
          <p:cNvPr id="10" name="圖片 9" descr="f-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929066"/>
            <a:ext cx="4987676" cy="2571744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310</Words>
  <Application>Microsoft Office PowerPoint</Application>
  <PresentationFormat>如螢幕大小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觀點</vt:lpstr>
      <vt:lpstr>風能介紹與應用</vt:lpstr>
      <vt:lpstr>以下全部位於yahoo查詢</vt:lpstr>
      <vt:lpstr>風力發電機的大概說明</vt:lpstr>
      <vt:lpstr>發電機分成兩種1. "水平軸“2.〝風葉片”</vt:lpstr>
      <vt:lpstr>風的優點與缺點</vt:lpstr>
      <vt:lpstr>投影片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093121</dc:creator>
  <cp:lastModifiedBy>093121</cp:lastModifiedBy>
  <cp:revision>13</cp:revision>
  <dcterms:created xsi:type="dcterms:W3CDTF">2010-03-31T01:45:30Z</dcterms:created>
  <dcterms:modified xsi:type="dcterms:W3CDTF">2010-04-14T01:49:41Z</dcterms:modified>
</cp:coreProperties>
</file>